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99"/>
  </p:normalViewPr>
  <p:slideViewPr>
    <p:cSldViewPr snapToGrid="0" snapToObjects="1">
      <p:cViewPr>
        <p:scale>
          <a:sx n="114" d="100"/>
          <a:sy n="114" d="100"/>
        </p:scale>
        <p:origin x="114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  <p:sldLayoutId id="214748379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ICT Computing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4: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Computing Network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Computer(s)</a:t>
            </a:r>
            <a:r>
              <a:rPr lang="en-US" dirty="0"/>
              <a:t> — desktop, notebook, tablet, mobile device</a:t>
            </a:r>
          </a:p>
          <a:p>
            <a:pPr lvl="0"/>
            <a:r>
              <a:rPr lang="en-US" b="1" dirty="0"/>
              <a:t>Operating system</a:t>
            </a:r>
            <a:r>
              <a:rPr lang="en-US" dirty="0"/>
              <a:t> — Windows, Linux, Mac OS, mobile OS</a:t>
            </a:r>
          </a:p>
          <a:p>
            <a:pPr lvl="0"/>
            <a:r>
              <a:rPr lang="en-US" b="1" dirty="0"/>
              <a:t>Network media</a:t>
            </a:r>
            <a:r>
              <a:rPr lang="en-US" dirty="0"/>
              <a:t> — wired or wireless </a:t>
            </a:r>
            <a:r>
              <a:rPr lang="en-US" i="1" dirty="0"/>
              <a:t>connections</a:t>
            </a:r>
          </a:p>
          <a:p>
            <a:pPr lvl="0"/>
            <a:r>
              <a:rPr lang="en-US" b="1" dirty="0"/>
              <a:t>Network hardware</a:t>
            </a:r>
            <a:r>
              <a:rPr lang="en-US" dirty="0"/>
              <a:t> — physical hardware connecting computers across the network</a:t>
            </a:r>
          </a:p>
          <a:p>
            <a:pPr lvl="0"/>
            <a:r>
              <a:rPr lang="en-US" b="1" dirty="0"/>
              <a:t>Network protocol</a:t>
            </a:r>
            <a:r>
              <a:rPr lang="en-US" dirty="0"/>
              <a:t> — the set of rules defining how the computers on the network will communicate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to Connect to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7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83" y="1690689"/>
            <a:ext cx="7917367" cy="47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55" y="365126"/>
            <a:ext cx="7886700" cy="1325563"/>
          </a:xfrm>
        </p:spPr>
        <p:txBody>
          <a:bodyPr/>
          <a:lstStyle/>
          <a:p>
            <a:r>
              <a:rPr lang="en-US" b="1" dirty="0" smtClean="0"/>
              <a:t>Network protocols</a:t>
            </a:r>
            <a:r>
              <a:rPr lang="en-US" dirty="0" smtClean="0"/>
              <a:t>: Rules for connecting and transmitting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55" y="1690689"/>
            <a:ext cx="8756964" cy="46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55" y="365126"/>
            <a:ext cx="7886700" cy="1325563"/>
          </a:xfrm>
        </p:spPr>
        <p:txBody>
          <a:bodyPr/>
          <a:lstStyle/>
          <a:p>
            <a:r>
              <a:rPr lang="en-US" b="1" dirty="0" smtClean="0"/>
              <a:t>Network protocols</a:t>
            </a:r>
            <a:r>
              <a:rPr lang="en-US" dirty="0" smtClean="0"/>
              <a:t>: Rules for connecting and transmitting 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96" y="1690689"/>
            <a:ext cx="8321257" cy="47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3987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tandardize </a:t>
            </a:r>
            <a:r>
              <a:rPr lang="en-US" dirty="0"/>
              <a:t>the way that computers communicate with one </a:t>
            </a:r>
            <a:r>
              <a:rPr lang="en-US" dirty="0" smtClean="0"/>
              <a:t>another</a:t>
            </a:r>
          </a:p>
          <a:p>
            <a:r>
              <a:rPr lang="en-US" dirty="0"/>
              <a:t>D</a:t>
            </a:r>
            <a:r>
              <a:rPr lang="en-US" dirty="0" smtClean="0"/>
              <a:t>ivides </a:t>
            </a:r>
            <a:r>
              <a:rPr lang="en-US" dirty="0"/>
              <a:t>a computer’s communication into seven layers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Systems Interconnection (OSI)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322" y="2765502"/>
            <a:ext cx="8570685" cy="34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Information OSI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778" y="1773044"/>
            <a:ext cx="6162443" cy="44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1.4.1: Define “network,” and give examples of networks used at home, school and work.</a:t>
            </a:r>
          </a:p>
          <a:p>
            <a:r>
              <a:rPr lang="en-US" dirty="0"/>
              <a:t>1.4.2: Compare types of networks, including LAN, WAN, MAN, VPN, intranet, extranet, the Internet.</a:t>
            </a:r>
          </a:p>
          <a:p>
            <a:r>
              <a:rPr lang="en-US" dirty="0"/>
              <a:t>1.4.4: Compare various network models and their advantages, including client/server, mainframe/terminal, peer-to-peer.</a:t>
            </a:r>
          </a:p>
          <a:p>
            <a:r>
              <a:rPr lang="en-US" dirty="0"/>
              <a:t>1.4.5: Compare various methods and media for network connections, including broadband, wireless, Bluetooth, cellular, satellite.</a:t>
            </a:r>
          </a:p>
          <a:p>
            <a:r>
              <a:rPr lang="en-US" dirty="0"/>
              <a:t>1.4.6: Describe the functions of various network hardware devices, including NIC, hub, switch, router, bridge, gateway, access point.</a:t>
            </a:r>
          </a:p>
          <a:p>
            <a:r>
              <a:rPr lang="en-US" dirty="0"/>
              <a:t>1.4.7: Describe the purpose of protocols, and identify the protocols commonly used in networks, including TCP/IP, DHCP, DNS, HTTP, FTP, IMAP, POP, SMTP.</a:t>
            </a:r>
          </a:p>
          <a:p>
            <a:r>
              <a:rPr lang="en-US" dirty="0"/>
              <a:t>1.4.8: Describe the purpose and function of IP addressing, and distinguish between public and private IP addresses.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3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455984" cy="7391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or more computers are connected </a:t>
            </a:r>
            <a:r>
              <a:rPr lang="en-US" dirty="0" smtClean="0"/>
              <a:t>to form </a:t>
            </a:r>
            <a:r>
              <a:rPr lang="en-US" dirty="0"/>
              <a:t>a network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332" y="2463800"/>
            <a:ext cx="5791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40315"/>
              </p:ext>
            </p:extLst>
          </p:nvPr>
        </p:nvGraphicFramePr>
        <p:xfrm>
          <a:off x="785973" y="1959232"/>
          <a:ext cx="7572053" cy="4266551"/>
        </p:xfrm>
        <a:graphic>
          <a:graphicData uri="http://schemas.openxmlformats.org/drawingml/2006/table">
            <a:tbl>
              <a:tblPr firstRow="1" firstCol="1" bandRow="1"/>
              <a:tblGrid>
                <a:gridCol w="1958501"/>
                <a:gridCol w="2820946"/>
                <a:gridCol w="2792606"/>
              </a:tblGrid>
              <a:tr h="21967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Network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Best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529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Local area network (LAN)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 group of connected computers confined within a small geographic area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LANs can range in size and scale based on their </a:t>
                      </a:r>
                      <a:r>
                        <a:rPr lang="en-US" sz="120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use</a:t>
                      </a:r>
                      <a:endParaRPr lang="en-US" sz="120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Examples include a home network, a school's network or a small office's network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Many homes and businesses use wireless local area networks (WLANs) to provide wireless connectivity within a small geographic area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606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Metropolitan area network (MAN)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Designated for a network connection within a large city or multiple small cities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 MAN is much larger than a LAN because it covers a large geographic </a:t>
                      </a:r>
                      <a:r>
                        <a:rPr lang="en-US" sz="120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area</a:t>
                      </a:r>
                      <a:endParaRPr lang="en-US" sz="120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MANs are commonly operated by local governments or private companies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327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Wide area network (WAN)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The largest network type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Connects two or more LANs together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 WAN is typically owned and maintained by the owner of the LANs that it connects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The largest WAN in existence is the Internet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Large corporations that span multiple</a:t>
                      </a:r>
                      <a:r>
                        <a:rPr lang="en-US" sz="1200" baseline="0" dirty="0" smtClean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 cities, states or countries</a:t>
                      </a:r>
                      <a:endParaRPr lang="en-US" sz="120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7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Intranet</a:t>
            </a:r>
            <a:r>
              <a:rPr lang="en-US" dirty="0" smtClean="0"/>
              <a:t>: designed for a companies </a:t>
            </a:r>
            <a:r>
              <a:rPr lang="en-US" i="1" dirty="0" smtClean="0"/>
              <a:t>employees</a:t>
            </a:r>
            <a:r>
              <a:rPr lang="en-US" dirty="0" smtClean="0"/>
              <a:t> to share internal information</a:t>
            </a:r>
          </a:p>
          <a:p>
            <a:pPr lvl="1"/>
            <a:r>
              <a:rPr lang="en-US" dirty="0" smtClean="0"/>
              <a:t>Can not be accessed by anyone without company permission and a user/password assigned by the company</a:t>
            </a:r>
          </a:p>
          <a:p>
            <a:endParaRPr lang="en-US" b="1" dirty="0" smtClean="0"/>
          </a:p>
          <a:p>
            <a:r>
              <a:rPr lang="en-US" b="1" dirty="0" smtClean="0"/>
              <a:t>Extranet</a:t>
            </a:r>
            <a:r>
              <a:rPr lang="en-US" dirty="0" smtClean="0"/>
              <a:t>: similar to a Intranet, but is usually designed for the companies </a:t>
            </a:r>
            <a:r>
              <a:rPr lang="en-US" i="1" dirty="0" smtClean="0"/>
              <a:t>customers</a:t>
            </a:r>
            <a:r>
              <a:rPr lang="en-US" dirty="0" smtClean="0"/>
              <a:t> to also access</a:t>
            </a:r>
          </a:p>
          <a:p>
            <a:endParaRPr lang="en-US" b="1" dirty="0" smtClean="0"/>
          </a:p>
          <a:p>
            <a:r>
              <a:rPr lang="en-US" b="1" dirty="0" smtClean="0"/>
              <a:t>Virtual Private Network</a:t>
            </a:r>
            <a:r>
              <a:rPr lang="en-US" dirty="0" smtClean="0"/>
              <a:t>: </a:t>
            </a:r>
            <a:r>
              <a:rPr lang="en-US" i="1" dirty="0" smtClean="0"/>
              <a:t>secure</a:t>
            </a:r>
            <a:r>
              <a:rPr lang="en-US" dirty="0" smtClean="0"/>
              <a:t> networks designed to allow access to a specific group of 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966" y="365126"/>
            <a:ext cx="8999034" cy="1325563"/>
          </a:xfrm>
        </p:spPr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021" y="2665142"/>
            <a:ext cx="2464083" cy="2386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the network is designed to share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123" y="1496558"/>
            <a:ext cx="5612189" cy="50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645555" cy="28801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Clients are all connected to a server, or multiple servers</a:t>
            </a:r>
          </a:p>
          <a:p>
            <a:r>
              <a:rPr lang="en-US" b="1" dirty="0" smtClean="0"/>
              <a:t>Client</a:t>
            </a:r>
            <a:r>
              <a:rPr lang="en-US" dirty="0" smtClean="0"/>
              <a:t>: end </a:t>
            </a:r>
            <a:r>
              <a:rPr lang="en-US" dirty="0"/>
              <a:t>user’s </a:t>
            </a:r>
            <a:r>
              <a:rPr lang="en-US" dirty="0" smtClean="0"/>
              <a:t>computer </a:t>
            </a:r>
            <a:r>
              <a:rPr lang="mr-IN" dirty="0" smtClean="0"/>
              <a:t>–</a:t>
            </a:r>
            <a:r>
              <a:rPr lang="en-US" dirty="0" smtClean="0"/>
              <a:t> processes the information</a:t>
            </a:r>
          </a:p>
          <a:p>
            <a:r>
              <a:rPr lang="en-US" b="1" dirty="0" smtClean="0"/>
              <a:t>Server: </a:t>
            </a:r>
            <a:r>
              <a:rPr lang="en-US" dirty="0" smtClean="0"/>
              <a:t>a powerful computer that stores information and processes requests from the connected clients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/>
              <a:t>file </a:t>
            </a:r>
            <a:r>
              <a:rPr lang="en-US" dirty="0" smtClean="0"/>
              <a:t>sharing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 smtClean="0"/>
              <a:t>print sharing 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/ Server Network Model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0264" y="3492329"/>
            <a:ext cx="17032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50" descr="Figure 4-6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264" y="3492329"/>
            <a:ext cx="3311912" cy="26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0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8147360" cy="21442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ainframe </a:t>
            </a:r>
            <a:r>
              <a:rPr lang="en-US" dirty="0"/>
              <a:t>computer runs all programs directly on the mainframe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Terminal</a:t>
            </a:r>
            <a:r>
              <a:rPr lang="en-US" dirty="0" smtClean="0"/>
              <a:t>: an </a:t>
            </a:r>
            <a:r>
              <a:rPr lang="en-US" dirty="0"/>
              <a:t>access point to the mainframe that provides a connection for a keyboard, mouse and </a:t>
            </a:r>
            <a:r>
              <a:rPr lang="en-US" dirty="0" smtClean="0"/>
              <a:t>monitor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 smtClean="0"/>
              <a:t>Is not an actual computer and cannot process the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 / Terminal Network Model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7600" y="376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769113"/>
            <a:ext cx="27559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3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690160" cy="1107146"/>
          </a:xfrm>
        </p:spPr>
        <p:txBody>
          <a:bodyPr/>
          <a:lstStyle/>
          <a:p>
            <a:r>
              <a:rPr lang="en-US" dirty="0" smtClean="0"/>
              <a:t>Clients are attached to each other to share files or printers</a:t>
            </a:r>
          </a:p>
          <a:p>
            <a:r>
              <a:rPr lang="en-US" dirty="0" smtClean="0"/>
              <a:t>There is no server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to Peer Network Model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11190" y="2531326"/>
            <a:ext cx="161946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48" descr="Figure 4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189" y="2531327"/>
            <a:ext cx="3958683" cy="34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5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578</Words>
  <Application>Microsoft Macintosh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Segoe UI</vt:lpstr>
      <vt:lpstr>Times New Roman</vt:lpstr>
      <vt:lpstr>Wingdings</vt:lpstr>
      <vt:lpstr>Office Theme</vt:lpstr>
      <vt:lpstr>ICT Computing Lesson 4:</vt:lpstr>
      <vt:lpstr>Objectives</vt:lpstr>
      <vt:lpstr>Network</vt:lpstr>
      <vt:lpstr>Network Types</vt:lpstr>
      <vt:lpstr>Types of Networks</vt:lpstr>
      <vt:lpstr>Network Topology</vt:lpstr>
      <vt:lpstr>Client / Server Network Model</vt:lpstr>
      <vt:lpstr>Mainframe / Terminal Network Model</vt:lpstr>
      <vt:lpstr>Peer to Peer Network Model</vt:lpstr>
      <vt:lpstr>Requirements to Connect to a Network</vt:lpstr>
      <vt:lpstr>Network Hardware</vt:lpstr>
      <vt:lpstr>Network protocols: Rules for connecting and transmitting information</vt:lpstr>
      <vt:lpstr>Network protocols: Rules for connecting and transmitting information</vt:lpstr>
      <vt:lpstr>Open Systems Interconnection (OSI)</vt:lpstr>
      <vt:lpstr>Flow Information OSI Model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228</cp:revision>
  <dcterms:created xsi:type="dcterms:W3CDTF">2015-10-05T10:58:57Z</dcterms:created>
  <dcterms:modified xsi:type="dcterms:W3CDTF">2017-07-25T16:14:03Z</dcterms:modified>
</cp:coreProperties>
</file>